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6" r:id="rId1"/>
  </p:sldMasterIdLst>
  <p:notesMasterIdLst>
    <p:notesMasterId r:id="rId23"/>
  </p:notesMasterIdLst>
  <p:sldIdLst>
    <p:sldId id="256" r:id="rId2"/>
    <p:sldId id="257" r:id="rId3"/>
    <p:sldId id="293" r:id="rId4"/>
    <p:sldId id="294" r:id="rId5"/>
    <p:sldId id="295" r:id="rId6"/>
    <p:sldId id="297" r:id="rId7"/>
    <p:sldId id="299" r:id="rId8"/>
    <p:sldId id="300" r:id="rId9"/>
    <p:sldId id="301" r:id="rId10"/>
    <p:sldId id="258" r:id="rId11"/>
    <p:sldId id="302" r:id="rId12"/>
    <p:sldId id="291" r:id="rId13"/>
    <p:sldId id="273" r:id="rId14"/>
    <p:sldId id="303" r:id="rId15"/>
    <p:sldId id="278" r:id="rId16"/>
    <p:sldId id="280" r:id="rId17"/>
    <p:sldId id="281" r:id="rId18"/>
    <p:sldId id="298" r:id="rId19"/>
    <p:sldId id="274" r:id="rId20"/>
    <p:sldId id="292" r:id="rId21"/>
    <p:sldId id="282" r:id="rId22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44926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44926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44926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44926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4" d="100"/>
          <a:sy n="54" d="100"/>
        </p:scale>
        <p:origin x="-1152" y="-90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5603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5604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5605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5606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5607" name="Text Box 6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noProof="0" smtClean="0"/>
          </a:p>
        </p:txBody>
      </p:sp>
    </p:spTree>
    <p:extLst>
      <p:ext uri="{BB962C8B-B14F-4D97-AF65-F5344CB8AC3E}">
        <p14:creationId xmlns:p14="http://schemas.microsoft.com/office/powerpoint/2010/main" val="20591184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6627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638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8675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638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8675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638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8675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638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23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638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23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638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747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638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2771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638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795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638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795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638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4819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638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7651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638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4819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638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5843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638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7651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638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7651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638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8675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638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8675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638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7651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638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7651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638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7651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638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91CA1A-B55F-4397-A18C-B10481746ED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4AD460-671A-42EA-83EC-88FC74EC38A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31C42A-D3AE-48D3-98A2-9C2F96C7E46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B41E9D-5DBC-4944-BED6-2D4C2A9E22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69423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2C1DDA-6D25-4BD9-87E2-35B411D0C1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4722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9A4128-CBA8-4C60-BA62-41D5BCAAB0C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pPr>
              <a:defRPr/>
            </a:pPr>
            <a:fld id="{C742342B-EF50-43C1-8B58-9AA1C825481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4DC7A3-1C65-48F7-9732-D0EA4631586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E686C4-4E30-4547-A59B-2795CACA7D2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1A74AC-0A58-4B0A-896E-D080CAF55D8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16DF24-79F1-4E51-86B2-6D10662E770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D82539-D81C-430A-A2E0-76B8CB94F57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609A34-4E6F-4CD6-923C-F2E23301495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CCB59853-2063-424C-B71B-A1C9A631D78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1648629"/>
            <a:ext cx="7772400" cy="2433616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en-US" dirty="0" smtClean="0"/>
              <a:t>Risk, Chance</a:t>
            </a:r>
            <a:r>
              <a:rPr lang="en-GB" altLang="en-US" dirty="0" smtClean="0"/>
              <a:t/>
            </a:r>
            <a:br>
              <a:rPr lang="en-GB" altLang="en-US" dirty="0" smtClean="0"/>
            </a:br>
            <a:r>
              <a:rPr lang="en-GB" altLang="en-US" sz="3600" dirty="0" smtClean="0"/>
              <a:t/>
            </a:r>
            <a:br>
              <a:rPr lang="en-GB" altLang="en-US" sz="3600" dirty="0" smtClean="0"/>
            </a:br>
            <a:r>
              <a:rPr lang="en-GB" altLang="en-US" sz="3600" dirty="0" smtClean="0"/>
              <a:t/>
            </a:r>
            <a:br>
              <a:rPr lang="en-GB" altLang="en-US" sz="3600" dirty="0" smtClean="0"/>
            </a:br>
            <a:r>
              <a:rPr lang="en-GB" altLang="en-US" sz="3600" dirty="0" smtClean="0"/>
              <a:t>Week 6</a:t>
            </a:r>
            <a:endParaRPr lang="en-GB" altLang="en-US" sz="2400" dirty="0" smtClean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Grp="1" noChangeArrowheads="1"/>
          </p:cNvSpPr>
          <p:nvPr>
            <p:ph type="title"/>
          </p:nvPr>
        </p:nvSpPr>
        <p:spPr>
          <a:xfrm>
            <a:off x="304800" y="263967"/>
            <a:ext cx="8382000" cy="630942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b="0" dirty="0"/>
              <a:t>Psychology of Randomness</a:t>
            </a:r>
            <a:endParaRPr lang="en-GB" altLang="en-US" dirty="0" smtClean="0"/>
          </a:p>
        </p:txBody>
      </p:sp>
      <p:sp>
        <p:nvSpPr>
          <p:cNvPr id="4099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557338"/>
            <a:ext cx="8229600" cy="509678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137160" indent="0">
              <a:buNone/>
            </a:pPr>
            <a:r>
              <a:rPr lang="en-US" sz="3600" dirty="0" smtClean="0"/>
              <a:t>Players </a:t>
            </a:r>
            <a:r>
              <a:rPr lang="en-US" sz="3600" dirty="0"/>
              <a:t>favor longshots</a:t>
            </a:r>
          </a:p>
          <a:p>
            <a:pPr marL="137160" indent="0">
              <a:buNone/>
            </a:pPr>
            <a:r>
              <a:rPr lang="en-US" sz="3600" dirty="0" smtClean="0"/>
              <a:t>  - Rare </a:t>
            </a:r>
            <a:r>
              <a:rPr lang="en-US" sz="3600" dirty="0"/>
              <a:t>event that has very high payoff</a:t>
            </a:r>
          </a:p>
          <a:p>
            <a:pPr marL="137160" indent="0">
              <a:buNone/>
            </a:pPr>
            <a:r>
              <a:rPr lang="en-US" sz="3600" dirty="0"/>
              <a:t> - </a:t>
            </a:r>
            <a:r>
              <a:rPr lang="en-US" sz="3600" dirty="0" smtClean="0"/>
              <a:t>Will work towards it even if not optimal</a:t>
            </a:r>
          </a:p>
          <a:p>
            <a:pPr marL="137160" indent="0">
              <a:buNone/>
            </a:pPr>
            <a:r>
              <a:rPr lang="en-US" sz="3600" dirty="0"/>
              <a:t> - </a:t>
            </a:r>
            <a:r>
              <a:rPr lang="en-US" sz="3600" dirty="0" smtClean="0"/>
              <a:t>Especially </a:t>
            </a:r>
            <a:r>
              <a:rPr lang="en-US" sz="3600" dirty="0"/>
              <a:t>if failure is cheap</a:t>
            </a:r>
          </a:p>
          <a:p>
            <a:pPr marL="137160" indent="0">
              <a:buNone/>
            </a:pPr>
            <a:r>
              <a:rPr lang="en-US" sz="3600" dirty="0" smtClean="0"/>
              <a:t>Players </a:t>
            </a:r>
            <a:r>
              <a:rPr lang="en-US" sz="3600" dirty="0"/>
              <a:t>have “Monte Carlo syndrome”</a:t>
            </a:r>
          </a:p>
          <a:p>
            <a:pPr marL="137160" indent="0">
              <a:buNone/>
            </a:pPr>
            <a:r>
              <a:rPr lang="en-US" sz="3600" dirty="0"/>
              <a:t> - </a:t>
            </a:r>
            <a:r>
              <a:rPr lang="en-US" sz="3600" dirty="0" smtClean="0"/>
              <a:t>After </a:t>
            </a:r>
            <a:r>
              <a:rPr lang="en-US" sz="3600" dirty="0"/>
              <a:t>a bad run, expect a good result</a:t>
            </a:r>
          </a:p>
          <a:p>
            <a:pPr marL="137160" indent="0">
              <a:buNone/>
            </a:pPr>
            <a:r>
              <a:rPr lang="en-US" sz="3600" dirty="0"/>
              <a:t> - </a:t>
            </a:r>
            <a:r>
              <a:rPr lang="en-US" sz="3600" dirty="0" smtClean="0"/>
              <a:t>Otherwise</a:t>
            </a:r>
            <a:r>
              <a:rPr lang="en-US" sz="3600" dirty="0"/>
              <a:t>, the game is “unfair”</a:t>
            </a:r>
            <a:endParaRPr lang="en-US" sz="36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Grp="1" noChangeArrowheads="1"/>
          </p:cNvSpPr>
          <p:nvPr>
            <p:ph type="title"/>
          </p:nvPr>
        </p:nvSpPr>
        <p:spPr>
          <a:xfrm>
            <a:off x="304800" y="263967"/>
            <a:ext cx="8382000" cy="630942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b="0" dirty="0"/>
              <a:t>Psychology of Randomness</a:t>
            </a:r>
            <a:endParaRPr lang="en-GB" altLang="en-US" dirty="0" smtClean="0"/>
          </a:p>
        </p:txBody>
      </p:sp>
      <p:sp>
        <p:nvSpPr>
          <p:cNvPr id="4099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557338"/>
            <a:ext cx="8229600" cy="4358116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137160" indent="0">
              <a:buNone/>
            </a:pPr>
            <a:r>
              <a:rPr lang="en-US" sz="3600" dirty="0" smtClean="0"/>
              <a:t>Payoff </a:t>
            </a:r>
            <a:r>
              <a:rPr lang="en-US" sz="3600" dirty="0"/>
              <a:t>influences the perception</a:t>
            </a:r>
          </a:p>
          <a:p>
            <a:pPr marL="137160" indent="0">
              <a:buNone/>
            </a:pPr>
            <a:r>
              <a:rPr lang="en-US" dirty="0" smtClean="0"/>
              <a:t>  - Players </a:t>
            </a:r>
            <a:r>
              <a:rPr lang="en-US" dirty="0"/>
              <a:t>remember events with bigger payoff</a:t>
            </a:r>
          </a:p>
          <a:p>
            <a:pPr marL="137160" indent="0">
              <a:buNone/>
            </a:pPr>
            <a:r>
              <a:rPr lang="en-US" dirty="0"/>
              <a:t> - </a:t>
            </a:r>
            <a:r>
              <a:rPr lang="en-US" dirty="0" smtClean="0"/>
              <a:t>Will </a:t>
            </a:r>
            <a:r>
              <a:rPr lang="en-US" dirty="0"/>
              <a:t>think it is “more likely”</a:t>
            </a:r>
          </a:p>
          <a:p>
            <a:pPr marL="137160" indent="0">
              <a:buNone/>
            </a:pPr>
            <a:r>
              <a:rPr lang="en-US" dirty="0"/>
              <a:t> - </a:t>
            </a:r>
            <a:r>
              <a:rPr lang="en-US" dirty="0" smtClean="0"/>
              <a:t>Even </a:t>
            </a:r>
            <a:r>
              <a:rPr lang="en-US" dirty="0"/>
              <a:t>if two events equally likely</a:t>
            </a:r>
          </a:p>
          <a:p>
            <a:pPr marL="137160" indent="0">
              <a:buNone/>
            </a:pPr>
            <a:r>
              <a:rPr lang="en-US" sz="3600" b="1" dirty="0" smtClean="0"/>
              <a:t>Corollary</a:t>
            </a:r>
            <a:r>
              <a:rPr lang="en-US" sz="3600" dirty="0"/>
              <a:t>: Lightning never strikes twice</a:t>
            </a:r>
          </a:p>
          <a:p>
            <a:pPr marL="137160" indent="0">
              <a:buNone/>
            </a:pPr>
            <a:r>
              <a:rPr lang="en-US" dirty="0"/>
              <a:t> - </a:t>
            </a:r>
            <a:r>
              <a:rPr lang="en-US" dirty="0" smtClean="0"/>
              <a:t>A </a:t>
            </a:r>
            <a:r>
              <a:rPr lang="en-US" dirty="0"/>
              <a:t>bad outcome is unlikely to happen again</a:t>
            </a:r>
          </a:p>
          <a:p>
            <a:pPr marL="137160" indent="0">
              <a:buNone/>
            </a:pPr>
            <a:r>
              <a:rPr lang="en-US" dirty="0"/>
              <a:t> - </a:t>
            </a:r>
            <a:r>
              <a:rPr lang="en-US" dirty="0" smtClean="0"/>
              <a:t>A </a:t>
            </a:r>
            <a:r>
              <a:rPr lang="en-US" dirty="0"/>
              <a:t>good outcome will probably happen again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1992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Grp="1" noChangeArrowheads="1"/>
          </p:cNvSpPr>
          <p:nvPr>
            <p:ph type="title"/>
          </p:nvPr>
        </p:nvSpPr>
        <p:spPr>
          <a:xfrm>
            <a:off x="304800" y="263967"/>
            <a:ext cx="8382000" cy="630942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b="0" dirty="0"/>
              <a:t>Psychology of </a:t>
            </a:r>
            <a:r>
              <a:rPr lang="en-US" b="0" dirty="0" err="1"/>
              <a:t>Nonrandomness</a:t>
            </a:r>
            <a:endParaRPr lang="en-GB" altLang="en-US" dirty="0" smtClean="0"/>
          </a:p>
        </p:txBody>
      </p:sp>
      <p:sp>
        <p:nvSpPr>
          <p:cNvPr id="4099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557338"/>
            <a:ext cx="8686800" cy="177279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137160" indent="0">
              <a:buNone/>
            </a:pPr>
            <a:r>
              <a:rPr lang="en-US" sz="3600" dirty="0" smtClean="0"/>
              <a:t>Players </a:t>
            </a:r>
            <a:r>
              <a:rPr lang="en-US" sz="3600" dirty="0"/>
              <a:t>can view the nonrandom as random</a:t>
            </a:r>
          </a:p>
          <a:p>
            <a:pPr marL="137160" indent="0">
              <a:buNone/>
            </a:pPr>
            <a:r>
              <a:rPr lang="en-US" sz="3600" b="1" dirty="0" smtClean="0"/>
              <a:t>Example</a:t>
            </a:r>
            <a:r>
              <a:rPr lang="en-US" sz="3600" dirty="0"/>
              <a:t>: paper-scissors-rock</a:t>
            </a:r>
            <a:endParaRPr lang="en-GB" altLang="en-US" sz="2400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429000"/>
            <a:ext cx="3993447" cy="320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" y="3571838"/>
            <a:ext cx="460260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Opponent </a:t>
            </a:r>
            <a:r>
              <a:rPr lang="en-US" dirty="0"/>
              <a:t>is </a:t>
            </a:r>
            <a:r>
              <a:rPr lang="en-US" i="1" dirty="0"/>
              <a:t>uncertain</a:t>
            </a:r>
            <a:r>
              <a:rPr lang="en-US" dirty="0"/>
              <a:t>, not </a:t>
            </a:r>
            <a:r>
              <a:rPr lang="en-US" i="1" dirty="0"/>
              <a:t>random</a:t>
            </a:r>
          </a:p>
          <a:p>
            <a:r>
              <a:rPr lang="en-US" dirty="0" smtClean="0"/>
              <a:t>  But </a:t>
            </a:r>
            <a:r>
              <a:rPr lang="en-US" dirty="0"/>
              <a:t>there is no choice is better than others</a:t>
            </a:r>
          </a:p>
          <a:p>
            <a:r>
              <a:rPr lang="en-US" dirty="0" smtClean="0"/>
              <a:t>  How </a:t>
            </a:r>
            <a:r>
              <a:rPr lang="en-US" dirty="0"/>
              <a:t>do you choose</a:t>
            </a:r>
            <a:r>
              <a:rPr lang="en-US" dirty="0" smtClean="0"/>
              <a:t>?</a:t>
            </a:r>
          </a:p>
          <a:p>
            <a:endParaRPr lang="en-US" dirty="0"/>
          </a:p>
          <a:p>
            <a:r>
              <a:rPr lang="en-US" dirty="0" smtClean="0"/>
              <a:t>Any </a:t>
            </a:r>
            <a:r>
              <a:rPr lang="en-US" dirty="0"/>
              <a:t>game with heavy negative feedback</a:t>
            </a:r>
          </a:p>
          <a:p>
            <a:r>
              <a:rPr lang="en-US" dirty="0"/>
              <a:t> </a:t>
            </a:r>
            <a:r>
              <a:rPr lang="en-US" dirty="0" smtClean="0"/>
              <a:t> “</a:t>
            </a:r>
            <a:r>
              <a:rPr lang="en-US" dirty="0"/>
              <a:t>Random” = lack of meaningful choice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1367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69139"/>
            <a:ext cx="8229600" cy="553998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600" b="0" dirty="0"/>
              <a:t>Instability vs. Random</a:t>
            </a:r>
            <a:endParaRPr lang="en-GB" altLang="en-US" sz="3600" dirty="0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001000" cy="3028521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137160" indent="0">
              <a:buNone/>
            </a:pPr>
            <a:r>
              <a:rPr lang="en-US" sz="2400" b="1" dirty="0" smtClean="0"/>
              <a:t>Physics </a:t>
            </a:r>
            <a:r>
              <a:rPr lang="en-US" sz="2400" dirty="0"/>
              <a:t>can be sensitive!</a:t>
            </a:r>
          </a:p>
          <a:p>
            <a:pPr marL="13716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- Small </a:t>
            </a:r>
            <a:r>
              <a:rPr lang="en-US" sz="2400" dirty="0"/>
              <a:t>input change </a:t>
            </a:r>
            <a:r>
              <a:rPr lang="en-US" sz="2400" dirty="0" smtClean="0"/>
              <a:t>= big </a:t>
            </a:r>
            <a:r>
              <a:rPr lang="en-US" sz="2400" dirty="0"/>
              <a:t>output </a:t>
            </a:r>
            <a:r>
              <a:rPr lang="en-US" sz="2400" dirty="0" smtClean="0"/>
              <a:t>change (nonlinear)</a:t>
            </a:r>
            <a:endParaRPr lang="en-US" sz="2400" dirty="0"/>
          </a:p>
          <a:p>
            <a:pPr marL="137160" indent="0">
              <a:buNone/>
            </a:pPr>
            <a:r>
              <a:rPr lang="en-US" sz="2400" dirty="0"/>
              <a:t> - </a:t>
            </a:r>
            <a:r>
              <a:rPr lang="en-US" sz="2400" dirty="0" smtClean="0"/>
              <a:t> Games can “feel random”</a:t>
            </a:r>
          </a:p>
          <a:p>
            <a:pPr marL="137160" indent="0">
              <a:buNone/>
            </a:pPr>
            <a:r>
              <a:rPr lang="en-US" sz="2400" b="1" dirty="0" smtClean="0"/>
              <a:t>Instable </a:t>
            </a:r>
            <a:r>
              <a:rPr lang="en-US" sz="2400" b="1" dirty="0"/>
              <a:t>challenges</a:t>
            </a:r>
          </a:p>
          <a:p>
            <a:pPr marL="137160" indent="0">
              <a:buNone/>
            </a:pPr>
            <a:r>
              <a:rPr lang="en-US" sz="2400" dirty="0"/>
              <a:t> - </a:t>
            </a:r>
            <a:r>
              <a:rPr lang="en-US" sz="2400" dirty="0" smtClean="0"/>
              <a:t>Difficult </a:t>
            </a:r>
            <a:r>
              <a:rPr lang="en-US" sz="2400" dirty="0"/>
              <a:t>to repeat success</a:t>
            </a:r>
          </a:p>
          <a:p>
            <a:pPr marL="137160" indent="0">
              <a:buNone/>
            </a:pPr>
            <a:r>
              <a:rPr lang="en-US" sz="2400" dirty="0"/>
              <a:t> - </a:t>
            </a:r>
            <a:r>
              <a:rPr lang="en-US" sz="2400" dirty="0" smtClean="0"/>
              <a:t>Very </a:t>
            </a:r>
            <a:r>
              <a:rPr lang="en-US" sz="2400" dirty="0"/>
              <a:t>difficult to tune</a:t>
            </a:r>
          </a:p>
          <a:p>
            <a:pPr marL="137160" indent="0">
              <a:buNone/>
            </a:pPr>
            <a:r>
              <a:rPr lang="en-US" sz="2400" dirty="0"/>
              <a:t> - </a:t>
            </a:r>
            <a:r>
              <a:rPr lang="en-US" sz="2400" dirty="0" smtClean="0"/>
              <a:t>But </a:t>
            </a:r>
            <a:r>
              <a:rPr lang="en-US" sz="2400" dirty="0"/>
              <a:t>popular trend </a:t>
            </a:r>
            <a:r>
              <a:rPr lang="en-US" sz="2400" dirty="0" smtClean="0"/>
              <a:t>in modern </a:t>
            </a:r>
            <a:r>
              <a:rPr lang="en-US" sz="2400" dirty="0"/>
              <a:t>puzzle games</a:t>
            </a:r>
            <a:endParaRPr lang="en-GB" altLang="en-US" sz="2400" dirty="0" smtClean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69139"/>
            <a:ext cx="8229600" cy="553998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600" b="0" dirty="0" smtClean="0"/>
              <a:t>Randomness in Fact</a:t>
            </a:r>
            <a:endParaRPr lang="en-GB" altLang="en-US" sz="3600" dirty="0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001000" cy="3693319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137160" indent="0">
              <a:buNone/>
            </a:pPr>
            <a:r>
              <a:rPr lang="en-US" sz="2400" b="1" dirty="0" smtClean="0"/>
              <a:t>Randomness is really an observed property, not something that is absolute.</a:t>
            </a:r>
          </a:p>
          <a:p>
            <a:pPr marL="137160" indent="0">
              <a:buNone/>
            </a:pPr>
            <a:endParaRPr lang="en-US" altLang="en-US" sz="2400" b="1" dirty="0"/>
          </a:p>
          <a:p>
            <a:pPr marL="137160" indent="0">
              <a:buNone/>
            </a:pPr>
            <a:r>
              <a:rPr lang="en-US" altLang="en-US" sz="2400" b="1" dirty="0" smtClean="0"/>
              <a:t>Numbers are random with respect to each other.</a:t>
            </a:r>
          </a:p>
          <a:p>
            <a:pPr marL="137160" indent="0">
              <a:buNone/>
            </a:pPr>
            <a:r>
              <a:rPr lang="en-US" altLang="en-US" sz="2400" b="1" dirty="0"/>
              <a:t> </a:t>
            </a:r>
            <a:r>
              <a:rPr lang="en-US" altLang="en-US" sz="2400" b="1" dirty="0" smtClean="0"/>
              <a:t>       3 3 3 3 3 could be random</a:t>
            </a:r>
          </a:p>
          <a:p>
            <a:pPr marL="137160" indent="0">
              <a:buNone/>
            </a:pPr>
            <a:endParaRPr lang="en-US" altLang="en-US" sz="2400" b="1" dirty="0"/>
          </a:p>
          <a:p>
            <a:pPr marL="137160" indent="0">
              <a:buNone/>
            </a:pPr>
            <a:r>
              <a:rPr lang="en-US" altLang="en-US" sz="2400" b="1" dirty="0" smtClean="0"/>
              <a:t>Computers generate random numbers using an algorithm. Default gives you the SAME SET of random numbers each time!</a:t>
            </a:r>
            <a:endParaRPr lang="en-GB" alt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0719199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382000" cy="549275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449263"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en-US" sz="3600" dirty="0" smtClean="0"/>
              <a:t>Imperfect Information</a:t>
            </a:r>
            <a:endParaRPr lang="en-GB" altLang="en-US" sz="3600" dirty="0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57338"/>
            <a:ext cx="8229600" cy="353327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137160" indent="0">
              <a:buNone/>
            </a:pPr>
            <a:r>
              <a:rPr lang="en-US" dirty="0"/>
              <a:t>Player may lack information about that game</a:t>
            </a:r>
          </a:p>
          <a:p>
            <a:pPr marL="137160" indent="0">
              <a:buNone/>
            </a:pPr>
            <a:r>
              <a:rPr lang="en-US" dirty="0" smtClean="0"/>
              <a:t>  - May </a:t>
            </a:r>
            <a:r>
              <a:rPr lang="en-US" dirty="0"/>
              <a:t>not know complete game state</a:t>
            </a:r>
          </a:p>
          <a:p>
            <a:pPr marL="137160" indent="0">
              <a:buNone/>
            </a:pPr>
            <a:r>
              <a:rPr lang="en-US" dirty="0"/>
              <a:t> - </a:t>
            </a:r>
            <a:r>
              <a:rPr lang="en-US" dirty="0" smtClean="0"/>
              <a:t>May </a:t>
            </a:r>
            <a:r>
              <a:rPr lang="en-US" dirty="0"/>
              <a:t>not know all of the rules</a:t>
            </a:r>
          </a:p>
          <a:p>
            <a:pPr marL="137160" indent="0">
              <a:buNone/>
            </a:pPr>
            <a:r>
              <a:rPr lang="en-US" dirty="0" smtClean="0"/>
              <a:t>Can </a:t>
            </a:r>
            <a:r>
              <a:rPr lang="en-US" dirty="0"/>
              <a:t>reason about </a:t>
            </a:r>
            <a:r>
              <a:rPr lang="en-US" i="1" dirty="0"/>
              <a:t>likelihood</a:t>
            </a:r>
          </a:p>
          <a:p>
            <a:pPr marL="137160" indent="0">
              <a:buNone/>
            </a:pPr>
            <a:r>
              <a:rPr lang="en-US" dirty="0"/>
              <a:t> - </a:t>
            </a:r>
            <a:r>
              <a:rPr lang="en-US" dirty="0" smtClean="0"/>
              <a:t>Rules eliminate certain possibilities</a:t>
            </a:r>
          </a:p>
          <a:p>
            <a:pPr marL="137160" indent="0">
              <a:buNone/>
            </a:pPr>
            <a:r>
              <a:rPr lang="en-US" dirty="0"/>
              <a:t> - </a:t>
            </a:r>
            <a:r>
              <a:rPr lang="en-US" dirty="0" smtClean="0"/>
              <a:t>Model </a:t>
            </a:r>
            <a:r>
              <a:rPr lang="en-US" dirty="0"/>
              <a:t>opponent psychology</a:t>
            </a:r>
          </a:p>
          <a:p>
            <a:pPr marL="137160" indent="0">
              <a:buNone/>
            </a:pPr>
            <a:r>
              <a:rPr lang="en-US" dirty="0"/>
              <a:t> - </a:t>
            </a:r>
            <a:r>
              <a:rPr lang="en-US" dirty="0" smtClean="0"/>
              <a:t>But </a:t>
            </a:r>
            <a:r>
              <a:rPr lang="en-US" dirty="0"/>
              <a:t>less precise than probability</a:t>
            </a:r>
            <a:endParaRPr lang="en-GB" altLang="en-US" i="1" dirty="0" smtClean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2439"/>
            <a:ext cx="8382000" cy="553998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600" b="0" dirty="0"/>
              <a:t>Example: Fog of War</a:t>
            </a:r>
            <a:endParaRPr lang="en-GB" altLang="en-US" sz="3600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371600"/>
            <a:ext cx="7162800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2439"/>
            <a:ext cx="8382000" cy="553998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600" b="0" dirty="0"/>
              <a:t>Making Information Imperfect</a:t>
            </a:r>
            <a:endParaRPr lang="en-GB" altLang="en-US" sz="3600" dirty="0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29308" y="1219200"/>
            <a:ext cx="8991600" cy="405034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137160" indent="0">
              <a:buNone/>
            </a:pPr>
            <a:r>
              <a:rPr lang="en-US" b="1" dirty="0" smtClean="0"/>
              <a:t>Hide </a:t>
            </a:r>
            <a:r>
              <a:rPr lang="en-US" b="1" dirty="0"/>
              <a:t>information</a:t>
            </a:r>
          </a:p>
          <a:p>
            <a:pPr marL="137160" indent="0">
              <a:buNone/>
            </a:pPr>
            <a:r>
              <a:rPr lang="en-US" dirty="0"/>
              <a:t> </a:t>
            </a:r>
            <a:r>
              <a:rPr lang="en-US" dirty="0" smtClean="0"/>
              <a:t> - Fog </a:t>
            </a:r>
            <a:r>
              <a:rPr lang="en-US" dirty="0"/>
              <a:t>of war</a:t>
            </a:r>
          </a:p>
          <a:p>
            <a:pPr marL="137160" indent="0">
              <a:buNone/>
            </a:pPr>
            <a:r>
              <a:rPr lang="en-US" dirty="0"/>
              <a:t> - </a:t>
            </a:r>
            <a:r>
              <a:rPr lang="en-US" dirty="0" smtClean="0"/>
              <a:t>Hidden </a:t>
            </a:r>
            <a:r>
              <a:rPr lang="en-US" dirty="0"/>
              <a:t>moves</a:t>
            </a:r>
          </a:p>
          <a:p>
            <a:pPr marL="137160" indent="0">
              <a:buNone/>
            </a:pPr>
            <a:r>
              <a:rPr lang="en-US" dirty="0"/>
              <a:t> - </a:t>
            </a:r>
            <a:r>
              <a:rPr lang="en-US" dirty="0" smtClean="0"/>
              <a:t>Hidden die rolls</a:t>
            </a:r>
          </a:p>
          <a:p>
            <a:pPr marL="137160" indent="0">
              <a:buNone/>
            </a:pPr>
            <a:endParaRPr lang="en-US" dirty="0" smtClean="0"/>
          </a:p>
          <a:p>
            <a:pPr marL="137160" indent="0">
              <a:buNone/>
            </a:pPr>
            <a:r>
              <a:rPr lang="en-US" dirty="0" smtClean="0"/>
              <a:t>Generate </a:t>
            </a:r>
            <a:r>
              <a:rPr lang="en-US" b="1" dirty="0" smtClean="0"/>
              <a:t>random noise</a:t>
            </a:r>
          </a:p>
          <a:p>
            <a:pPr marL="137160" indent="0">
              <a:buNone/>
            </a:pPr>
            <a:r>
              <a:rPr lang="en-US" dirty="0"/>
              <a:t> - </a:t>
            </a:r>
            <a:r>
              <a:rPr lang="en-US" dirty="0" smtClean="0"/>
              <a:t>(</a:t>
            </a:r>
            <a:r>
              <a:rPr lang="en-US" dirty="0"/>
              <a:t>Partial) scanner jamming</a:t>
            </a:r>
          </a:p>
          <a:p>
            <a:pPr marL="137160" indent="0">
              <a:buNone/>
            </a:pPr>
            <a:r>
              <a:rPr lang="en-US" dirty="0"/>
              <a:t> - </a:t>
            </a:r>
            <a:r>
              <a:rPr lang="en-US" dirty="0" smtClean="0"/>
              <a:t>Inaccurate </a:t>
            </a:r>
            <a:r>
              <a:rPr lang="en-US" dirty="0"/>
              <a:t>troop </a:t>
            </a:r>
            <a:r>
              <a:rPr lang="en-US" dirty="0" smtClean="0"/>
              <a:t>measurements</a:t>
            </a:r>
            <a:r>
              <a:rPr lang="en-US" sz="2400" dirty="0" smtClean="0"/>
              <a:t>.</a:t>
            </a:r>
            <a:endParaRPr lang="en-GB" altLang="en-US" sz="2400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558" y="1066800"/>
            <a:ext cx="4781550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2439"/>
            <a:ext cx="8382000" cy="553998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600" b="0" dirty="0" smtClean="0"/>
              <a:t>Information types</a:t>
            </a:r>
            <a:endParaRPr lang="en-GB" altLang="en-US" sz="3600" dirty="0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29308" y="1219200"/>
            <a:ext cx="8991600" cy="353327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137160" indent="0">
              <a:buNone/>
            </a:pPr>
            <a:r>
              <a:rPr lang="en-US" dirty="0" smtClean="0"/>
              <a:t>Information </a:t>
            </a:r>
            <a:r>
              <a:rPr lang="en-US" dirty="0"/>
              <a:t>known to all players</a:t>
            </a:r>
          </a:p>
          <a:p>
            <a:pPr marL="137160" indent="0">
              <a:buNone/>
            </a:pPr>
            <a:r>
              <a:rPr lang="en-US" dirty="0" smtClean="0"/>
              <a:t>Information </a:t>
            </a:r>
            <a:r>
              <a:rPr lang="en-US" dirty="0"/>
              <a:t>known to one </a:t>
            </a:r>
            <a:r>
              <a:rPr lang="en-US" dirty="0" smtClean="0"/>
              <a:t>player</a:t>
            </a:r>
          </a:p>
          <a:p>
            <a:pPr marL="137160" indent="0">
              <a:buNone/>
            </a:pPr>
            <a:r>
              <a:rPr lang="en-US" dirty="0" smtClean="0"/>
              <a:t>Information </a:t>
            </a:r>
            <a:r>
              <a:rPr lang="en-US" dirty="0"/>
              <a:t>know only to the game</a:t>
            </a:r>
          </a:p>
          <a:p>
            <a:pPr marL="137160" indent="0">
              <a:buNone/>
            </a:pPr>
            <a:r>
              <a:rPr lang="en-US" dirty="0"/>
              <a:t> </a:t>
            </a:r>
            <a:r>
              <a:rPr lang="en-US" dirty="0" smtClean="0"/>
              <a:t> - </a:t>
            </a:r>
            <a:r>
              <a:rPr lang="en-US" b="1" dirty="0" smtClean="0"/>
              <a:t>Example</a:t>
            </a:r>
            <a:r>
              <a:rPr lang="en-US" dirty="0"/>
              <a:t>: the next card in a </a:t>
            </a:r>
            <a:r>
              <a:rPr lang="en-US" dirty="0" smtClean="0"/>
              <a:t>deck</a:t>
            </a:r>
          </a:p>
          <a:p>
            <a:pPr marL="137160" indent="0">
              <a:buNone/>
            </a:pPr>
            <a:endParaRPr lang="en-US" dirty="0"/>
          </a:p>
          <a:p>
            <a:pPr marL="137160" indent="0">
              <a:buNone/>
            </a:pPr>
            <a:r>
              <a:rPr lang="en-US" dirty="0" smtClean="0"/>
              <a:t>Randomly </a:t>
            </a:r>
            <a:r>
              <a:rPr lang="en-US" dirty="0"/>
              <a:t>generated information</a:t>
            </a:r>
          </a:p>
          <a:p>
            <a:pPr marL="137160" indent="0">
              <a:buNone/>
            </a:pPr>
            <a:r>
              <a:rPr lang="en-US" dirty="0"/>
              <a:t> </a:t>
            </a:r>
            <a:r>
              <a:rPr lang="en-US" dirty="0" smtClean="0"/>
              <a:t> - </a:t>
            </a:r>
            <a:r>
              <a:rPr lang="en-US" b="1" dirty="0" smtClean="0"/>
              <a:t>Example</a:t>
            </a:r>
            <a:r>
              <a:rPr lang="en-US" dirty="0"/>
              <a:t>: die rolls</a:t>
            </a:r>
            <a:endParaRPr lang="en-GB" alt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4990071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71500"/>
            <a:ext cx="8229600" cy="549275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600" b="0" dirty="0" smtClean="0"/>
              <a:t>Computers and Information</a:t>
            </a:r>
            <a:endParaRPr lang="en-GB" altLang="en-US" sz="3600" dirty="0" smtClean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600200"/>
            <a:ext cx="8991600" cy="5084469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137160" indent="0">
              <a:buNone/>
            </a:pPr>
            <a:r>
              <a:rPr lang="en-US" dirty="0" smtClean="0"/>
              <a:t>Very </a:t>
            </a:r>
            <a:r>
              <a:rPr lang="en-US" dirty="0"/>
              <a:t>good at </a:t>
            </a:r>
            <a:r>
              <a:rPr lang="en-US" b="1" dirty="0"/>
              <a:t>managing </a:t>
            </a:r>
            <a:r>
              <a:rPr lang="en-US" dirty="0" smtClean="0"/>
              <a:t>information</a:t>
            </a:r>
          </a:p>
          <a:p>
            <a:pPr marL="137160" indent="0">
              <a:buNone/>
            </a:pPr>
            <a:r>
              <a:rPr lang="en-US" dirty="0"/>
              <a:t> </a:t>
            </a:r>
            <a:r>
              <a:rPr lang="en-US" dirty="0" smtClean="0"/>
              <a:t> - Can </a:t>
            </a:r>
            <a:r>
              <a:rPr lang="en-US" dirty="0"/>
              <a:t>easily hide information from </a:t>
            </a:r>
            <a:r>
              <a:rPr lang="en-US" dirty="0" smtClean="0"/>
              <a:t>players</a:t>
            </a:r>
          </a:p>
          <a:p>
            <a:pPr marL="137160" indent="0">
              <a:buNone/>
            </a:pPr>
            <a:endParaRPr lang="en-US" dirty="0"/>
          </a:p>
          <a:p>
            <a:pPr marL="137160" indent="0">
              <a:buNone/>
            </a:pPr>
            <a:r>
              <a:rPr lang="en-US" dirty="0" smtClean="0"/>
              <a:t>Can </a:t>
            </a:r>
            <a:r>
              <a:rPr lang="en-US" dirty="0"/>
              <a:t>hide very </a:t>
            </a:r>
            <a:r>
              <a:rPr lang="en-US" b="1" dirty="0"/>
              <a:t>complex </a:t>
            </a:r>
            <a:r>
              <a:rPr lang="en-US" dirty="0"/>
              <a:t>information</a:t>
            </a:r>
          </a:p>
          <a:p>
            <a:pPr marL="137160" indent="0">
              <a:buNone/>
            </a:pPr>
            <a:r>
              <a:rPr lang="en-US" dirty="0"/>
              <a:t> - </a:t>
            </a:r>
            <a:r>
              <a:rPr lang="en-US" dirty="0" smtClean="0"/>
              <a:t>Humans have hard time hiding and managing</a:t>
            </a:r>
          </a:p>
          <a:p>
            <a:pPr marL="137160" indent="0">
              <a:buNone/>
            </a:pPr>
            <a:r>
              <a:rPr lang="en-US" dirty="0"/>
              <a:t> - </a:t>
            </a:r>
            <a:r>
              <a:rPr lang="en-US" dirty="0" smtClean="0"/>
              <a:t>Also</a:t>
            </a:r>
            <a:r>
              <a:rPr lang="en-US" dirty="0"/>
              <a:t>, too easy to cheat if </a:t>
            </a:r>
            <a:r>
              <a:rPr lang="en-US" dirty="0" smtClean="0"/>
              <a:t>hidden</a:t>
            </a:r>
          </a:p>
          <a:p>
            <a:pPr marL="137160" indent="0">
              <a:buNone/>
            </a:pPr>
            <a:endParaRPr lang="en-US" dirty="0"/>
          </a:p>
          <a:p>
            <a:pPr marL="137160" indent="0">
              <a:buNone/>
            </a:pPr>
            <a:r>
              <a:rPr lang="en-US" dirty="0" smtClean="0"/>
              <a:t>Particularly </a:t>
            </a:r>
            <a:r>
              <a:rPr lang="en-US" dirty="0"/>
              <a:t>good at</a:t>
            </a:r>
          </a:p>
          <a:p>
            <a:pPr marL="137160" indent="0">
              <a:buNone/>
            </a:pPr>
            <a:r>
              <a:rPr lang="en-US" dirty="0"/>
              <a:t> - </a:t>
            </a:r>
            <a:r>
              <a:rPr lang="en-US" dirty="0" smtClean="0"/>
              <a:t>Information </a:t>
            </a:r>
            <a:r>
              <a:rPr lang="en-US" dirty="0"/>
              <a:t>known only to one </a:t>
            </a:r>
            <a:r>
              <a:rPr lang="en-US" dirty="0" smtClean="0"/>
              <a:t>player</a:t>
            </a:r>
          </a:p>
          <a:p>
            <a:pPr marL="137160" indent="0">
              <a:buNone/>
            </a:pPr>
            <a:r>
              <a:rPr lang="en-US" dirty="0"/>
              <a:t> - </a:t>
            </a:r>
            <a:r>
              <a:rPr lang="en-US" dirty="0" smtClean="0"/>
              <a:t> </a:t>
            </a:r>
            <a:r>
              <a:rPr lang="en-US" dirty="0"/>
              <a:t>Information </a:t>
            </a:r>
            <a:r>
              <a:rPr lang="en-US" dirty="0" smtClean="0"/>
              <a:t>known </a:t>
            </a:r>
            <a:r>
              <a:rPr lang="en-US" dirty="0"/>
              <a:t>only to the game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Grp="1" noChangeArrowheads="1"/>
          </p:cNvSpPr>
          <p:nvPr>
            <p:ph type="subTitle" idx="1"/>
          </p:nvPr>
        </p:nvSpPr>
        <p:spPr>
          <a:xfrm>
            <a:off x="228600" y="0"/>
            <a:ext cx="8686800" cy="463846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 algn="l"/>
            <a:endParaRPr lang="en-GB" altLang="en-US" sz="2400" i="1" dirty="0" smtClean="0"/>
          </a:p>
        </p:txBody>
      </p:sp>
      <p:pic>
        <p:nvPicPr>
          <p:cNvPr id="2" name="03RewardSystems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600" y="914400"/>
            <a:ext cx="8534400" cy="48006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3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69139"/>
            <a:ext cx="8686800" cy="553998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600" b="0" dirty="0"/>
              <a:t>Randomness vs Imperfect Information</a:t>
            </a:r>
            <a:endParaRPr lang="en-GB" altLang="en-US" sz="3600" dirty="0" smtClean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600200"/>
            <a:ext cx="8991600" cy="5084469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137160" indent="0">
              <a:buNone/>
            </a:pPr>
            <a:r>
              <a:rPr lang="en-US" dirty="0" smtClean="0"/>
              <a:t>Randomness </a:t>
            </a:r>
            <a:r>
              <a:rPr lang="en-US" dirty="0"/>
              <a:t>used heavily in board games</a:t>
            </a:r>
          </a:p>
          <a:p>
            <a:pPr marL="137160" indent="0">
              <a:buNone/>
            </a:pPr>
            <a:r>
              <a:rPr lang="en-US" dirty="0"/>
              <a:t> - </a:t>
            </a:r>
            <a:r>
              <a:rPr lang="en-US" dirty="0" smtClean="0"/>
              <a:t>Nice </a:t>
            </a:r>
            <a:r>
              <a:rPr lang="en-US" dirty="0"/>
              <a:t>way to introduce uncertainty/risk</a:t>
            </a:r>
          </a:p>
          <a:p>
            <a:pPr marL="137160" indent="0">
              <a:buNone/>
            </a:pPr>
            <a:r>
              <a:rPr lang="en-US" dirty="0"/>
              <a:t> - </a:t>
            </a:r>
            <a:r>
              <a:rPr lang="en-US" dirty="0" smtClean="0"/>
              <a:t>Easier </a:t>
            </a:r>
            <a:r>
              <a:rPr lang="en-US" dirty="0"/>
              <a:t>to manage than imperfect information</a:t>
            </a:r>
          </a:p>
          <a:p>
            <a:pPr marL="137160" indent="0">
              <a:buNone/>
            </a:pPr>
            <a:endParaRPr lang="en-US" dirty="0"/>
          </a:p>
          <a:p>
            <a:pPr marL="137160" indent="0">
              <a:buNone/>
            </a:pPr>
            <a:r>
              <a:rPr lang="en-US" dirty="0" smtClean="0"/>
              <a:t>But </a:t>
            </a:r>
            <a:r>
              <a:rPr lang="en-US" dirty="0"/>
              <a:t>not as important for computer games</a:t>
            </a:r>
          </a:p>
          <a:p>
            <a:pPr marL="137160" indent="0">
              <a:buNone/>
            </a:pPr>
            <a:r>
              <a:rPr lang="en-US" dirty="0"/>
              <a:t> - </a:t>
            </a:r>
            <a:r>
              <a:rPr lang="en-US" dirty="0" smtClean="0"/>
              <a:t>Imperfect </a:t>
            </a:r>
            <a:r>
              <a:rPr lang="en-US" dirty="0"/>
              <a:t>information is easy to manage</a:t>
            </a:r>
          </a:p>
          <a:p>
            <a:pPr marL="137160" indent="0">
              <a:buNone/>
            </a:pPr>
            <a:r>
              <a:rPr lang="en-US" dirty="0"/>
              <a:t> - </a:t>
            </a:r>
            <a:r>
              <a:rPr lang="en-US" dirty="0" smtClean="0"/>
              <a:t>Complex </a:t>
            </a:r>
            <a:r>
              <a:rPr lang="en-US" dirty="0"/>
              <a:t>rules (physics) may seem </a:t>
            </a:r>
            <a:r>
              <a:rPr lang="en-US" dirty="0" smtClean="0"/>
              <a:t>random</a:t>
            </a:r>
          </a:p>
          <a:p>
            <a:pPr marL="137160" indent="0">
              <a:buNone/>
            </a:pPr>
            <a:endParaRPr lang="en-US" dirty="0"/>
          </a:p>
          <a:p>
            <a:pPr marL="137160" indent="0">
              <a:buNone/>
            </a:pPr>
            <a:r>
              <a:rPr lang="en-US" b="1" dirty="0" smtClean="0"/>
              <a:t>Deterministic </a:t>
            </a:r>
            <a:r>
              <a:rPr lang="en-US" dirty="0"/>
              <a:t>rules are easier to tune</a:t>
            </a:r>
          </a:p>
          <a:p>
            <a:pPr marL="137160" indent="0">
              <a:buNone/>
            </a:pPr>
            <a:r>
              <a:rPr lang="en-US" dirty="0"/>
              <a:t> </a:t>
            </a:r>
            <a:r>
              <a:rPr lang="en-US" dirty="0" smtClean="0"/>
              <a:t> - Even </a:t>
            </a:r>
            <a:r>
              <a:rPr lang="en-US" dirty="0"/>
              <a:t>board games realize this (</a:t>
            </a:r>
            <a:r>
              <a:rPr lang="en-US" i="1" dirty="0"/>
              <a:t>Puerto Rico</a:t>
            </a:r>
            <a:r>
              <a:rPr lang="en-US" dirty="0"/>
              <a:t>)</a:t>
            </a:r>
            <a:endParaRPr lang="en-GB" alt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21760380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69139"/>
            <a:ext cx="8229600" cy="553998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600" b="0" dirty="0"/>
              <a:t>Digital vs. </a:t>
            </a:r>
            <a:r>
              <a:rPr lang="en-US" sz="3600" b="0" dirty="0" err="1"/>
              <a:t>Nondigital</a:t>
            </a:r>
            <a:r>
              <a:rPr lang="en-US" sz="3600" b="0" dirty="0"/>
              <a:t> Games</a:t>
            </a:r>
            <a:endParaRPr lang="en-GB" altLang="en-US" sz="3600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152400" y="1324708"/>
            <a:ext cx="3892412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Digital Games</a:t>
            </a:r>
          </a:p>
          <a:p>
            <a:r>
              <a:rPr lang="en-US" sz="2800" dirty="0" smtClean="0"/>
              <a:t>Advantages</a:t>
            </a:r>
            <a:endParaRPr lang="en-US" sz="2800" dirty="0"/>
          </a:p>
          <a:p>
            <a:r>
              <a:rPr lang="en-US" sz="2800" dirty="0" smtClean="0"/>
              <a:t> -  </a:t>
            </a:r>
            <a:r>
              <a:rPr lang="en-US" sz="2800" dirty="0"/>
              <a:t>Hiding Information</a:t>
            </a:r>
          </a:p>
          <a:p>
            <a:r>
              <a:rPr lang="en-US" sz="2800" dirty="0"/>
              <a:t> - </a:t>
            </a:r>
            <a:r>
              <a:rPr lang="en-US" sz="2800" dirty="0" smtClean="0"/>
              <a:t>Complex </a:t>
            </a:r>
            <a:r>
              <a:rPr lang="en-US" sz="2800" dirty="0"/>
              <a:t>mechanics</a:t>
            </a:r>
          </a:p>
          <a:p>
            <a:r>
              <a:rPr lang="en-US" sz="2800" dirty="0"/>
              <a:t> - </a:t>
            </a:r>
            <a:r>
              <a:rPr lang="en-US" sz="2800" dirty="0" smtClean="0"/>
              <a:t>Long-distance </a:t>
            </a:r>
            <a:r>
              <a:rPr lang="en-US" sz="2800" dirty="0"/>
              <a:t>play</a:t>
            </a:r>
          </a:p>
          <a:p>
            <a:endParaRPr lang="en-US" sz="2800" dirty="0" smtClean="0"/>
          </a:p>
          <a:p>
            <a:r>
              <a:rPr lang="en-US" sz="2800" dirty="0" smtClean="0"/>
              <a:t>Disadvantages</a:t>
            </a:r>
            <a:endParaRPr lang="en-US" sz="2800" dirty="0"/>
          </a:p>
          <a:p>
            <a:r>
              <a:rPr lang="en-US" sz="2800" dirty="0"/>
              <a:t> - </a:t>
            </a:r>
            <a:r>
              <a:rPr lang="en-US" sz="2800" dirty="0" smtClean="0"/>
              <a:t>Adaptability</a:t>
            </a:r>
            <a:endParaRPr lang="en-US" sz="2800" dirty="0"/>
          </a:p>
          <a:p>
            <a:r>
              <a:rPr lang="en-US" sz="2800" dirty="0"/>
              <a:t> - </a:t>
            </a:r>
            <a:r>
              <a:rPr lang="en-US" sz="2800" dirty="0" smtClean="0"/>
              <a:t>Product </a:t>
            </a:r>
            <a:r>
              <a:rPr lang="en-US" sz="2800" dirty="0"/>
              <a:t>life </a:t>
            </a:r>
            <a:r>
              <a:rPr lang="en-US" sz="2800" dirty="0" smtClean="0"/>
              <a:t>span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4419326" y="1324708"/>
            <a:ext cx="4293163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/>
              <a:t>Nondigital</a:t>
            </a:r>
            <a:r>
              <a:rPr lang="en-US" sz="2800" b="1" dirty="0" smtClean="0"/>
              <a:t> </a:t>
            </a:r>
            <a:r>
              <a:rPr lang="en-US" sz="2800" b="1" dirty="0"/>
              <a:t>Games</a:t>
            </a:r>
          </a:p>
          <a:p>
            <a:r>
              <a:rPr lang="en-US" sz="2800" dirty="0" smtClean="0"/>
              <a:t>Advantages</a:t>
            </a:r>
            <a:endParaRPr lang="en-US" sz="2800" dirty="0"/>
          </a:p>
          <a:p>
            <a:r>
              <a:rPr lang="en-US" sz="2800" dirty="0"/>
              <a:t> - </a:t>
            </a:r>
            <a:r>
              <a:rPr lang="en-US" sz="2800" dirty="0" smtClean="0"/>
              <a:t>“</a:t>
            </a:r>
            <a:r>
              <a:rPr lang="en-US" sz="2800" dirty="0"/>
              <a:t>House Rules”</a:t>
            </a:r>
          </a:p>
          <a:p>
            <a:r>
              <a:rPr lang="en-US" sz="2800" dirty="0"/>
              <a:t> - </a:t>
            </a:r>
            <a:r>
              <a:rPr lang="en-US" sz="2800" dirty="0" smtClean="0"/>
              <a:t>Portability/life </a:t>
            </a:r>
            <a:r>
              <a:rPr lang="en-US" sz="2800" dirty="0"/>
              <a:t>span</a:t>
            </a:r>
          </a:p>
          <a:p>
            <a:r>
              <a:rPr lang="en-US" sz="2800" dirty="0"/>
              <a:t> - </a:t>
            </a:r>
            <a:r>
              <a:rPr lang="en-US" sz="2800" dirty="0" smtClean="0"/>
              <a:t>Multiplayer psychology</a:t>
            </a:r>
          </a:p>
          <a:p>
            <a:endParaRPr lang="en-US" sz="2800" dirty="0" smtClean="0"/>
          </a:p>
          <a:p>
            <a:r>
              <a:rPr lang="en-US" sz="2800" dirty="0" smtClean="0"/>
              <a:t>Disadvantages</a:t>
            </a:r>
          </a:p>
          <a:p>
            <a:r>
              <a:rPr lang="en-US" sz="2800" dirty="0" smtClean="0"/>
              <a:t> </a:t>
            </a:r>
            <a:r>
              <a:rPr lang="en-US" sz="2800" dirty="0"/>
              <a:t>- </a:t>
            </a:r>
            <a:r>
              <a:rPr lang="en-US" sz="2800" dirty="0" smtClean="0"/>
              <a:t>Complex </a:t>
            </a:r>
            <a:r>
              <a:rPr lang="en-US" sz="2800" dirty="0"/>
              <a:t>mechanics</a:t>
            </a:r>
          </a:p>
          <a:p>
            <a:r>
              <a:rPr lang="en-US" sz="2800" dirty="0"/>
              <a:t> - </a:t>
            </a:r>
            <a:r>
              <a:rPr lang="en-US" sz="2800" dirty="0" smtClean="0"/>
              <a:t>Hidden </a:t>
            </a:r>
            <a:r>
              <a:rPr lang="en-US" sz="2800" dirty="0"/>
              <a:t>information</a:t>
            </a:r>
            <a:endParaRPr lang="en-US" sz="28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Grp="1" noChangeArrowheads="1"/>
          </p:cNvSpPr>
          <p:nvPr>
            <p:ph type="subTitle" idx="1"/>
          </p:nvPr>
        </p:nvSpPr>
        <p:spPr>
          <a:xfrm>
            <a:off x="228600" y="0"/>
            <a:ext cx="8686800" cy="5732981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 algn="l"/>
            <a:r>
              <a:rPr lang="en-US" sz="4000" dirty="0" smtClean="0"/>
              <a:t>Uncertainty and Risk</a:t>
            </a:r>
            <a:endParaRPr lang="en-US" sz="4000" dirty="0"/>
          </a:p>
          <a:p>
            <a:pPr algn="l"/>
            <a:endParaRPr lang="en-US" sz="3200" b="1" dirty="0" smtClean="0"/>
          </a:p>
          <a:p>
            <a:pPr algn="l"/>
            <a:r>
              <a:rPr lang="en-US" sz="3200" b="1" dirty="0" smtClean="0"/>
              <a:t>Risk</a:t>
            </a:r>
            <a:r>
              <a:rPr lang="en-US" sz="3200" dirty="0"/>
              <a:t>: outcome of action is uncertain</a:t>
            </a:r>
          </a:p>
          <a:p>
            <a:pPr algn="l"/>
            <a:r>
              <a:rPr lang="en-US" sz="3200" dirty="0" smtClean="0"/>
              <a:t>  - Perhaps </a:t>
            </a:r>
            <a:r>
              <a:rPr lang="en-US" sz="3200" dirty="0"/>
              <a:t>action has random results</a:t>
            </a:r>
          </a:p>
          <a:p>
            <a:pPr algn="l"/>
            <a:r>
              <a:rPr lang="en-US" sz="3200" dirty="0" smtClean="0"/>
              <a:t>  - May </a:t>
            </a:r>
            <a:r>
              <a:rPr lang="en-US" sz="3200" dirty="0"/>
              <a:t>depend upon opponent’s actions</a:t>
            </a:r>
          </a:p>
          <a:p>
            <a:pPr algn="l"/>
            <a:r>
              <a:rPr lang="en-US" sz="2400" dirty="0" smtClean="0"/>
              <a:t>      - Need </a:t>
            </a:r>
            <a:r>
              <a:rPr lang="en-US" sz="2400" dirty="0"/>
              <a:t>to know what opponent will </a:t>
            </a:r>
            <a:r>
              <a:rPr lang="en-US" sz="2400" dirty="0" smtClean="0"/>
              <a:t>do</a:t>
            </a:r>
          </a:p>
          <a:p>
            <a:pPr algn="l"/>
            <a:endParaRPr lang="en-US" sz="2400" dirty="0"/>
          </a:p>
          <a:p>
            <a:pPr algn="l"/>
            <a:r>
              <a:rPr lang="en-US" sz="3200" dirty="0" smtClean="0"/>
              <a:t>Two </a:t>
            </a:r>
            <a:r>
              <a:rPr lang="en-US" sz="3200" dirty="0"/>
              <a:t>primary means of risk in a game</a:t>
            </a:r>
          </a:p>
          <a:p>
            <a:pPr algn="l"/>
            <a:r>
              <a:rPr lang="en-US" sz="3200" dirty="0" smtClean="0"/>
              <a:t>  - Chance </a:t>
            </a:r>
            <a:r>
              <a:rPr lang="en-US" sz="3200" dirty="0"/>
              <a:t>and randomness</a:t>
            </a:r>
          </a:p>
          <a:p>
            <a:pPr algn="l"/>
            <a:r>
              <a:rPr lang="en-US" sz="3200" dirty="0" smtClean="0"/>
              <a:t>  - Imperfect </a:t>
            </a:r>
            <a:r>
              <a:rPr lang="en-US" sz="3200" dirty="0"/>
              <a:t>information</a:t>
            </a:r>
            <a:endParaRPr lang="en-GB" altLang="en-US" sz="3200" i="1" dirty="0" smtClean="0"/>
          </a:p>
        </p:txBody>
      </p:sp>
    </p:spTree>
    <p:extLst>
      <p:ext uri="{BB962C8B-B14F-4D97-AF65-F5344CB8AC3E}">
        <p14:creationId xmlns:p14="http://schemas.microsoft.com/office/powerpoint/2010/main" val="34806360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8686800" cy="6619377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 algn="l"/>
            <a:r>
              <a:rPr lang="en-US" sz="4000" dirty="0"/>
              <a:t>Uncertainty ≠ </a:t>
            </a:r>
            <a:r>
              <a:rPr lang="en-US" sz="4000" dirty="0" smtClean="0"/>
              <a:t>Skill</a:t>
            </a:r>
          </a:p>
          <a:p>
            <a:pPr algn="l"/>
            <a:endParaRPr lang="en-US" sz="3200" dirty="0"/>
          </a:p>
          <a:p>
            <a:pPr algn="l"/>
            <a:r>
              <a:rPr lang="en-US" sz="3200" dirty="0" smtClean="0"/>
              <a:t>Outcomes </a:t>
            </a:r>
            <a:r>
              <a:rPr lang="en-US" sz="3200" dirty="0"/>
              <a:t>may depend on player skill</a:t>
            </a:r>
          </a:p>
          <a:p>
            <a:pPr algn="l"/>
            <a:r>
              <a:rPr lang="en-US" sz="3200" dirty="0"/>
              <a:t> </a:t>
            </a:r>
            <a:r>
              <a:rPr lang="en-US" sz="3200" dirty="0" smtClean="0"/>
              <a:t> - Hand-eye </a:t>
            </a:r>
            <a:r>
              <a:rPr lang="en-US" sz="3200" dirty="0"/>
              <a:t>coordination challenges</a:t>
            </a:r>
          </a:p>
          <a:p>
            <a:pPr algn="l"/>
            <a:r>
              <a:rPr lang="en-US" sz="3200" dirty="0"/>
              <a:t> </a:t>
            </a:r>
            <a:r>
              <a:rPr lang="en-US" sz="3200" dirty="0" smtClean="0"/>
              <a:t> -  </a:t>
            </a:r>
            <a:r>
              <a:rPr lang="en-US" sz="3200" dirty="0"/>
              <a:t>Reaction-time/twitch challenges</a:t>
            </a:r>
          </a:p>
          <a:p>
            <a:pPr algn="l"/>
            <a:r>
              <a:rPr lang="en-US" sz="3200" dirty="0"/>
              <a:t> </a:t>
            </a:r>
            <a:r>
              <a:rPr lang="en-US" sz="3200" dirty="0" smtClean="0"/>
              <a:t> - </a:t>
            </a:r>
            <a:r>
              <a:rPr lang="en-US" sz="3200" b="1" dirty="0" smtClean="0"/>
              <a:t>Knowledge </a:t>
            </a:r>
            <a:r>
              <a:rPr lang="en-US" sz="3200" b="1" dirty="0"/>
              <a:t>of optimal </a:t>
            </a:r>
            <a:r>
              <a:rPr lang="en-US" sz="3200" b="1" dirty="0" smtClean="0"/>
              <a:t>strategies</a:t>
            </a:r>
          </a:p>
          <a:p>
            <a:pPr algn="l"/>
            <a:endParaRPr lang="en-US" sz="3200" b="1" dirty="0"/>
          </a:p>
          <a:p>
            <a:pPr algn="l"/>
            <a:r>
              <a:rPr lang="en-US" sz="3200" dirty="0" smtClean="0"/>
              <a:t>Varying </a:t>
            </a:r>
            <a:r>
              <a:rPr lang="en-US" sz="3200" dirty="0"/>
              <a:t>skill level </a:t>
            </a:r>
            <a:r>
              <a:rPr lang="en-US" sz="3200" dirty="0" smtClean="0"/>
              <a:t> =&gt; </a:t>
            </a:r>
            <a:r>
              <a:rPr lang="en-US" sz="3200" dirty="0"/>
              <a:t>uncertain outcomes</a:t>
            </a:r>
          </a:p>
          <a:p>
            <a:pPr algn="l"/>
            <a:r>
              <a:rPr lang="en-US" sz="3200" dirty="0" smtClean="0"/>
              <a:t>  - But </a:t>
            </a:r>
            <a:r>
              <a:rPr lang="en-US" sz="3200" dirty="0"/>
              <a:t>challenges themselves are predictable</a:t>
            </a:r>
          </a:p>
          <a:p>
            <a:pPr algn="l"/>
            <a:r>
              <a:rPr lang="en-US" sz="3200" dirty="0"/>
              <a:t> - </a:t>
            </a:r>
            <a:r>
              <a:rPr lang="en-US" sz="3200" dirty="0" smtClean="0"/>
              <a:t>Player </a:t>
            </a:r>
            <a:r>
              <a:rPr lang="en-US" sz="3200" dirty="0"/>
              <a:t>can train at challenge over time</a:t>
            </a:r>
          </a:p>
          <a:p>
            <a:pPr algn="l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181653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263967"/>
            <a:ext cx="9296400" cy="630942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b="0" dirty="0" smtClean="0"/>
              <a:t>Randomness in Games</a:t>
            </a:r>
            <a:endParaRPr lang="en-GB" altLang="en-US" dirty="0" smtClean="0"/>
          </a:p>
        </p:txBody>
      </p:sp>
      <p:sp>
        <p:nvSpPr>
          <p:cNvPr id="4099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557338"/>
            <a:ext cx="8229600" cy="509678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137160" indent="0">
              <a:buNone/>
            </a:pPr>
            <a:r>
              <a:rPr lang="en-US" sz="3600" dirty="0" smtClean="0"/>
              <a:t>Pure </a:t>
            </a:r>
            <a:r>
              <a:rPr lang="en-US" sz="3600" dirty="0"/>
              <a:t>randomness is not a good game</a:t>
            </a:r>
          </a:p>
          <a:p>
            <a:pPr marL="137160" indent="0">
              <a:buNone/>
            </a:pPr>
            <a:r>
              <a:rPr lang="en-US" sz="3600" dirty="0" smtClean="0"/>
              <a:t>  - Remember </a:t>
            </a:r>
            <a:r>
              <a:rPr lang="en-US" sz="3600" dirty="0"/>
              <a:t>coin flipping</a:t>
            </a:r>
          </a:p>
          <a:p>
            <a:pPr marL="137160" indent="0">
              <a:buNone/>
            </a:pPr>
            <a:r>
              <a:rPr lang="en-US" sz="3600" dirty="0" smtClean="0"/>
              <a:t>  - Player </a:t>
            </a:r>
            <a:r>
              <a:rPr lang="en-US" sz="3600" dirty="0"/>
              <a:t>has no </a:t>
            </a:r>
            <a:r>
              <a:rPr lang="en-US" sz="3600" i="1" dirty="0"/>
              <a:t>meaningful choice</a:t>
            </a:r>
          </a:p>
          <a:p>
            <a:pPr marL="137160" indent="0">
              <a:buNone/>
            </a:pPr>
            <a:r>
              <a:rPr lang="en-US" sz="3600" dirty="0" smtClean="0"/>
              <a:t>But </a:t>
            </a:r>
            <a:r>
              <a:rPr lang="en-US" sz="3600" dirty="0"/>
              <a:t>many games </a:t>
            </a:r>
            <a:r>
              <a:rPr lang="en-US" sz="3600" b="1" dirty="0"/>
              <a:t>are </a:t>
            </a:r>
            <a:r>
              <a:rPr lang="en-US" sz="3600" dirty="0"/>
              <a:t>random</a:t>
            </a:r>
          </a:p>
          <a:p>
            <a:pPr marL="137160" indent="0">
              <a:buNone/>
            </a:pPr>
            <a:r>
              <a:rPr lang="en-US" sz="3600" dirty="0"/>
              <a:t> - </a:t>
            </a:r>
            <a:r>
              <a:rPr lang="en-US" sz="3600" i="1" dirty="0" err="1" smtClean="0"/>
              <a:t>Candyland</a:t>
            </a:r>
            <a:r>
              <a:rPr lang="en-US" sz="3600" dirty="0"/>
              <a:t>, </a:t>
            </a:r>
            <a:r>
              <a:rPr lang="en-US" sz="3600" i="1" dirty="0"/>
              <a:t>Snakes </a:t>
            </a:r>
            <a:r>
              <a:rPr lang="en-US" sz="3600" dirty="0"/>
              <a:t>&amp; </a:t>
            </a:r>
            <a:r>
              <a:rPr lang="en-US" sz="3600" i="1" dirty="0"/>
              <a:t>Ladders</a:t>
            </a:r>
          </a:p>
          <a:p>
            <a:pPr marL="137160" indent="0">
              <a:buNone/>
            </a:pPr>
            <a:r>
              <a:rPr lang="en-US" sz="3600" dirty="0"/>
              <a:t> - </a:t>
            </a:r>
            <a:r>
              <a:rPr lang="en-US" sz="3600" dirty="0" smtClean="0"/>
              <a:t>Poker</a:t>
            </a:r>
            <a:r>
              <a:rPr lang="en-US" sz="3600" dirty="0"/>
              <a:t>, other forms of gambling</a:t>
            </a:r>
          </a:p>
          <a:p>
            <a:pPr marL="137160" indent="0">
              <a:buNone/>
            </a:pPr>
            <a:r>
              <a:rPr lang="en-US" sz="3600" dirty="0"/>
              <a:t> - </a:t>
            </a:r>
            <a:r>
              <a:rPr lang="en-US" sz="3600" dirty="0" smtClean="0"/>
              <a:t>Tetris </a:t>
            </a:r>
            <a:r>
              <a:rPr lang="en-US" sz="3600" dirty="0"/>
              <a:t>and other matching, stacking </a:t>
            </a:r>
            <a:r>
              <a:rPr lang="en-US" sz="3600" dirty="0" smtClean="0"/>
              <a:t>games (not completely)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7940542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263967"/>
            <a:ext cx="9296400" cy="630942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b="0" dirty="0" smtClean="0"/>
              <a:t>Randomness - </a:t>
            </a:r>
            <a:r>
              <a:rPr lang="en-US" b="0" dirty="0" err="1" smtClean="0"/>
              <a:t>Candyland</a:t>
            </a:r>
            <a:endParaRPr lang="en-GB" altLang="en-US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92" y="1371599"/>
            <a:ext cx="5477608" cy="5427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05426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Grp="1" noChangeArrowheads="1"/>
          </p:cNvSpPr>
          <p:nvPr>
            <p:ph type="subTitle" idx="1"/>
          </p:nvPr>
        </p:nvSpPr>
        <p:spPr>
          <a:xfrm>
            <a:off x="228600" y="0"/>
            <a:ext cx="8686800" cy="5437515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 algn="l"/>
            <a:r>
              <a:rPr lang="en-US" sz="4000" dirty="0"/>
              <a:t>Randomness with </a:t>
            </a:r>
            <a:r>
              <a:rPr lang="en-US" sz="4000" dirty="0" smtClean="0"/>
              <a:t>Choice</a:t>
            </a:r>
          </a:p>
          <a:p>
            <a:pPr algn="l"/>
            <a:endParaRPr lang="en-US" sz="3200" dirty="0" smtClean="0"/>
          </a:p>
          <a:p>
            <a:pPr algn="l"/>
            <a:r>
              <a:rPr lang="en-US" sz="3200" dirty="0" smtClean="0"/>
              <a:t>Tetris </a:t>
            </a:r>
            <a:r>
              <a:rPr lang="en-US" sz="3200" dirty="0"/>
              <a:t>pieces are random, but</a:t>
            </a:r>
          </a:p>
          <a:p>
            <a:pPr algn="l"/>
            <a:r>
              <a:rPr lang="en-US" sz="3200" dirty="0" smtClean="0"/>
              <a:t>  - Have </a:t>
            </a:r>
            <a:r>
              <a:rPr lang="en-US" sz="3200" dirty="0"/>
              <a:t>a choice in how to position them</a:t>
            </a:r>
          </a:p>
          <a:p>
            <a:pPr algn="l"/>
            <a:r>
              <a:rPr lang="en-US" sz="3200" dirty="0"/>
              <a:t> - </a:t>
            </a:r>
            <a:r>
              <a:rPr lang="en-US" sz="3200" dirty="0" smtClean="0"/>
              <a:t>“</a:t>
            </a:r>
            <a:r>
              <a:rPr lang="en-US" sz="3200" dirty="0"/>
              <a:t>Hedge your bets” to prepare for bad drops</a:t>
            </a:r>
          </a:p>
          <a:p>
            <a:pPr algn="l"/>
            <a:r>
              <a:rPr lang="en-US" sz="3200" dirty="0" smtClean="0"/>
              <a:t>RPG </a:t>
            </a:r>
            <a:r>
              <a:rPr lang="en-US" sz="3200" dirty="0"/>
              <a:t>combat is die roll influenced by</a:t>
            </a:r>
          </a:p>
          <a:p>
            <a:pPr algn="l"/>
            <a:r>
              <a:rPr lang="en-US" sz="3200" dirty="0"/>
              <a:t> - </a:t>
            </a:r>
            <a:r>
              <a:rPr lang="en-US" sz="3200" dirty="0" smtClean="0"/>
              <a:t>Armor </a:t>
            </a:r>
            <a:r>
              <a:rPr lang="en-US" sz="3200" dirty="0"/>
              <a:t>the defender wears</a:t>
            </a:r>
          </a:p>
          <a:p>
            <a:pPr algn="l"/>
            <a:r>
              <a:rPr lang="en-US" sz="3200" dirty="0"/>
              <a:t> - </a:t>
            </a:r>
            <a:r>
              <a:rPr lang="en-US" sz="3200" dirty="0" smtClean="0"/>
              <a:t>Weapons </a:t>
            </a:r>
            <a:r>
              <a:rPr lang="en-US" sz="3200" dirty="0"/>
              <a:t>the attack uses</a:t>
            </a:r>
          </a:p>
          <a:p>
            <a:pPr algn="l"/>
            <a:r>
              <a:rPr lang="en-US" sz="3200" dirty="0"/>
              <a:t> - </a:t>
            </a:r>
            <a:r>
              <a:rPr lang="en-US" sz="3200" dirty="0" smtClean="0"/>
              <a:t>Combat </a:t>
            </a:r>
            <a:r>
              <a:rPr lang="en-US" sz="3200" dirty="0"/>
              <a:t>maneuvers employed</a:t>
            </a:r>
            <a:endParaRPr lang="en-GB" altLang="en-US" sz="3200" i="1" dirty="0" smtClean="0"/>
          </a:p>
        </p:txBody>
      </p:sp>
    </p:spTree>
    <p:extLst>
      <p:ext uri="{BB962C8B-B14F-4D97-AF65-F5344CB8AC3E}">
        <p14:creationId xmlns:p14="http://schemas.microsoft.com/office/powerpoint/2010/main" val="3655010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Grp="1" noChangeArrowheads="1"/>
          </p:cNvSpPr>
          <p:nvPr>
            <p:ph type="subTitle" idx="1"/>
          </p:nvPr>
        </p:nvSpPr>
        <p:spPr>
          <a:xfrm>
            <a:off x="228600" y="0"/>
            <a:ext cx="8686800" cy="5966891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 algn="l"/>
            <a:r>
              <a:rPr lang="en-US" sz="3600" dirty="0"/>
              <a:t>Expected </a:t>
            </a:r>
            <a:r>
              <a:rPr lang="en-US" sz="3600" dirty="0" smtClean="0"/>
              <a:t>Value</a:t>
            </a:r>
          </a:p>
          <a:p>
            <a:pPr algn="l"/>
            <a:endParaRPr lang="en-US" sz="3200" dirty="0" smtClean="0"/>
          </a:p>
          <a:p>
            <a:pPr algn="l"/>
            <a:r>
              <a:rPr lang="en-US" sz="3200" dirty="0" smtClean="0"/>
              <a:t>Outcome </a:t>
            </a:r>
            <a:r>
              <a:rPr lang="en-US" sz="3200" dirty="0"/>
              <a:t>of actions is never the same</a:t>
            </a:r>
          </a:p>
          <a:p>
            <a:pPr algn="l"/>
            <a:r>
              <a:rPr lang="en-US" sz="3200" dirty="0"/>
              <a:t> </a:t>
            </a:r>
            <a:r>
              <a:rPr lang="en-US" sz="3200" dirty="0" smtClean="0"/>
              <a:t> - But </a:t>
            </a:r>
            <a:r>
              <a:rPr lang="en-US" sz="3200" dirty="0"/>
              <a:t>the sum averages out over many tries</a:t>
            </a:r>
          </a:p>
          <a:p>
            <a:pPr algn="l"/>
            <a:r>
              <a:rPr lang="en-US" sz="3200" dirty="0"/>
              <a:t> - </a:t>
            </a:r>
            <a:r>
              <a:rPr lang="en-US" sz="3200" dirty="0" smtClean="0"/>
              <a:t>Strategy</a:t>
            </a:r>
            <a:r>
              <a:rPr lang="en-US" sz="3200" dirty="0"/>
              <a:t>: compare average outcomes</a:t>
            </a:r>
          </a:p>
          <a:p>
            <a:pPr algn="l"/>
            <a:r>
              <a:rPr lang="en-US" sz="3200" b="1" dirty="0" smtClean="0"/>
              <a:t>Expected </a:t>
            </a:r>
            <a:r>
              <a:rPr lang="en-US" sz="3200" b="1" dirty="0"/>
              <a:t>Value </a:t>
            </a:r>
            <a:r>
              <a:rPr lang="en-US" sz="3200" dirty="0"/>
              <a:t>= outcome × % success</a:t>
            </a:r>
          </a:p>
          <a:p>
            <a:pPr algn="l"/>
            <a:r>
              <a:rPr lang="en-US" sz="3200" dirty="0"/>
              <a:t> - </a:t>
            </a:r>
            <a:r>
              <a:rPr lang="en-US" sz="3200" dirty="0" smtClean="0"/>
              <a:t>If </a:t>
            </a:r>
            <a:r>
              <a:rPr lang="en-US" sz="3200" dirty="0"/>
              <a:t>many outcomes, sum them together</a:t>
            </a:r>
          </a:p>
          <a:p>
            <a:pPr algn="l"/>
            <a:r>
              <a:rPr lang="en-US" sz="3200" dirty="0"/>
              <a:t> - </a:t>
            </a:r>
            <a:r>
              <a:rPr lang="en-US" sz="3200" dirty="0" smtClean="0"/>
              <a:t>Example</a:t>
            </a:r>
            <a:r>
              <a:rPr lang="en-US" sz="3200" dirty="0"/>
              <a:t>: Average die roll is 3.5</a:t>
            </a:r>
          </a:p>
          <a:p>
            <a:pPr algn="l"/>
            <a:r>
              <a:rPr lang="en-US" sz="3200" dirty="0"/>
              <a:t>1×⅙ + 2×⅙ + 3×⅙ + 4×⅙ + 5×⅙ + 6×⅙ = 3.5</a:t>
            </a:r>
          </a:p>
          <a:p>
            <a:pPr algn="l"/>
            <a:r>
              <a:rPr lang="en-US" sz="3200" dirty="0" smtClean="0"/>
              <a:t>Only </a:t>
            </a:r>
            <a:r>
              <a:rPr lang="en-US" sz="3200" dirty="0"/>
              <a:t>applies if can do action </a:t>
            </a:r>
            <a:r>
              <a:rPr lang="en-US" sz="3200" i="1" dirty="0"/>
              <a:t>repeatedly</a:t>
            </a:r>
            <a:endParaRPr lang="en-GB" altLang="en-US" sz="3200" i="1" dirty="0" smtClean="0"/>
          </a:p>
        </p:txBody>
      </p:sp>
    </p:spTree>
    <p:extLst>
      <p:ext uri="{BB962C8B-B14F-4D97-AF65-F5344CB8AC3E}">
        <p14:creationId xmlns:p14="http://schemas.microsoft.com/office/powerpoint/2010/main" val="40145548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Grp="1" noChangeArrowheads="1"/>
          </p:cNvSpPr>
          <p:nvPr>
            <p:ph type="subTitle" idx="1"/>
          </p:nvPr>
        </p:nvSpPr>
        <p:spPr>
          <a:xfrm>
            <a:off x="228600" y="0"/>
            <a:ext cx="8686800" cy="5966891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 algn="l"/>
            <a:r>
              <a:rPr lang="en-US" sz="3600" dirty="0"/>
              <a:t>Is Expected the Best</a:t>
            </a:r>
            <a:r>
              <a:rPr lang="en-US" sz="3600" dirty="0" smtClean="0"/>
              <a:t>?</a:t>
            </a:r>
          </a:p>
          <a:p>
            <a:pPr algn="l"/>
            <a:endParaRPr lang="en-US" sz="3200" dirty="0" smtClean="0"/>
          </a:p>
          <a:p>
            <a:pPr algn="l"/>
            <a:r>
              <a:rPr lang="en-US" sz="3200" dirty="0" smtClean="0"/>
              <a:t>Gambling </a:t>
            </a:r>
            <a:r>
              <a:rPr lang="en-US" sz="3200" dirty="0"/>
              <a:t>is </a:t>
            </a:r>
            <a:r>
              <a:rPr lang="en-US" sz="3200" b="1" dirty="0"/>
              <a:t>bad</a:t>
            </a:r>
          </a:p>
          <a:p>
            <a:pPr algn="l"/>
            <a:r>
              <a:rPr lang="en-US" sz="3200" dirty="0" smtClean="0"/>
              <a:t>  - House </a:t>
            </a:r>
            <a:r>
              <a:rPr lang="en-US" sz="3200" dirty="0"/>
              <a:t>controls expected value</a:t>
            </a:r>
          </a:p>
          <a:p>
            <a:pPr algn="l"/>
            <a:r>
              <a:rPr lang="en-US" sz="3200" dirty="0"/>
              <a:t>(but varies between games)</a:t>
            </a:r>
          </a:p>
          <a:p>
            <a:pPr algn="l"/>
            <a:r>
              <a:rPr lang="en-US" sz="3200" dirty="0"/>
              <a:t> - </a:t>
            </a:r>
            <a:r>
              <a:rPr lang="en-US" sz="3200" dirty="0" smtClean="0"/>
              <a:t>House </a:t>
            </a:r>
            <a:r>
              <a:rPr lang="en-US" sz="3200" dirty="0"/>
              <a:t>wins </a:t>
            </a:r>
            <a:r>
              <a:rPr lang="en-US" sz="3200" dirty="0" smtClean="0"/>
              <a:t>everything (in the long run)</a:t>
            </a:r>
            <a:endParaRPr lang="en-US" sz="3200" dirty="0"/>
          </a:p>
          <a:p>
            <a:pPr algn="l"/>
            <a:r>
              <a:rPr lang="en-US" sz="3200" dirty="0" smtClean="0"/>
              <a:t>So </a:t>
            </a:r>
            <a:r>
              <a:rPr lang="en-US" sz="3200" dirty="0"/>
              <a:t>why do people gamble?</a:t>
            </a:r>
          </a:p>
          <a:p>
            <a:pPr algn="l"/>
            <a:r>
              <a:rPr lang="en-US" sz="3200" dirty="0"/>
              <a:t> - </a:t>
            </a:r>
            <a:r>
              <a:rPr lang="en-US" sz="3200" dirty="0" smtClean="0"/>
              <a:t>Expected value only true over many tries</a:t>
            </a:r>
          </a:p>
          <a:p>
            <a:pPr algn="l"/>
            <a:r>
              <a:rPr lang="en-US" sz="3200" dirty="0"/>
              <a:t> - </a:t>
            </a:r>
            <a:r>
              <a:rPr lang="en-US" sz="3200" dirty="0" smtClean="0"/>
              <a:t>“Luck” is a factor in (very) short games</a:t>
            </a:r>
          </a:p>
          <a:p>
            <a:pPr algn="l"/>
            <a:r>
              <a:rPr lang="en-US" sz="3200" dirty="0"/>
              <a:t> - </a:t>
            </a:r>
            <a:r>
              <a:rPr lang="en-US" sz="3200" dirty="0" smtClean="0"/>
              <a:t>Uncertainty </a:t>
            </a:r>
            <a:r>
              <a:rPr lang="en-US" sz="3200" dirty="0"/>
              <a:t>is fun!</a:t>
            </a:r>
            <a:endParaRPr lang="en-GB" altLang="en-US" sz="3200" i="1" dirty="0" smtClean="0"/>
          </a:p>
        </p:txBody>
      </p:sp>
    </p:spTree>
    <p:extLst>
      <p:ext uri="{BB962C8B-B14F-4D97-AF65-F5344CB8AC3E}">
        <p14:creationId xmlns:p14="http://schemas.microsoft.com/office/powerpoint/2010/main" val="27214828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226</TotalTime>
  <Words>941</Words>
  <Application>Microsoft Office PowerPoint</Application>
  <PresentationFormat>On-screen Show (4:3)</PresentationFormat>
  <Paragraphs>166</Paragraphs>
  <Slides>21</Slides>
  <Notes>21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Apex</vt:lpstr>
      <vt:lpstr>Risk, Chance   Week 6</vt:lpstr>
      <vt:lpstr>PowerPoint Presentation</vt:lpstr>
      <vt:lpstr>PowerPoint Presentation</vt:lpstr>
      <vt:lpstr>PowerPoint Presentation</vt:lpstr>
      <vt:lpstr>Randomness in Games</vt:lpstr>
      <vt:lpstr>Randomness - Candyland</vt:lpstr>
      <vt:lpstr>PowerPoint Presentation</vt:lpstr>
      <vt:lpstr>PowerPoint Presentation</vt:lpstr>
      <vt:lpstr>PowerPoint Presentation</vt:lpstr>
      <vt:lpstr>Psychology of Randomness</vt:lpstr>
      <vt:lpstr>Psychology of Randomness</vt:lpstr>
      <vt:lpstr>Psychology of Nonrandomness</vt:lpstr>
      <vt:lpstr>Instability vs. Random</vt:lpstr>
      <vt:lpstr>Randomness in Fact</vt:lpstr>
      <vt:lpstr>Imperfect Information</vt:lpstr>
      <vt:lpstr>Example: Fog of War</vt:lpstr>
      <vt:lpstr>Making Information Imperfect</vt:lpstr>
      <vt:lpstr>Information types</vt:lpstr>
      <vt:lpstr>Computers and Information</vt:lpstr>
      <vt:lpstr>Randomness vs Imperfect Information</vt:lpstr>
      <vt:lpstr>Digital vs. Nondigital Games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Serious Games Canada/ Jeux  Serieux  Canada</dc:title>
  <dc:subject>Serious Games at GDC</dc:subject>
  <dc:creator>J. Parker / L. Shyba</dc:creator>
  <cp:lastModifiedBy>jim</cp:lastModifiedBy>
  <cp:revision>16</cp:revision>
  <dcterms:modified xsi:type="dcterms:W3CDTF">2014-12-01T02:01:17Z</dcterms:modified>
  <cp:category>Promotional</cp:category>
</cp:coreProperties>
</file>